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90" r:id="rId2"/>
    <p:sldId id="257" r:id="rId3"/>
    <p:sldId id="282" r:id="rId4"/>
    <p:sldId id="259" r:id="rId5"/>
    <p:sldId id="291" r:id="rId6"/>
    <p:sldId id="261" r:id="rId7"/>
    <p:sldId id="263" r:id="rId8"/>
    <p:sldId id="265" r:id="rId9"/>
    <p:sldId id="267" r:id="rId10"/>
    <p:sldId id="268" r:id="rId11"/>
    <p:sldId id="269" r:id="rId12"/>
    <p:sldId id="270" r:id="rId13"/>
    <p:sldId id="271" r:id="rId14"/>
    <p:sldId id="286" r:id="rId15"/>
    <p:sldId id="283" r:id="rId16"/>
    <p:sldId id="273" r:id="rId17"/>
    <p:sldId id="274" r:id="rId18"/>
    <p:sldId id="275" r:id="rId19"/>
    <p:sldId id="292" r:id="rId20"/>
    <p:sldId id="277" r:id="rId21"/>
    <p:sldId id="278" r:id="rId22"/>
    <p:sldId id="288" r:id="rId23"/>
    <p:sldId id="289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86" autoAdjust="0"/>
  </p:normalViewPr>
  <p:slideViewPr>
    <p:cSldViewPr>
      <p:cViewPr varScale="1">
        <p:scale>
          <a:sx n="103" d="100"/>
          <a:sy n="103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CEC53-C588-4C2E-AB0D-24A1453346A6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DE04A-65AB-42E6-B0C5-2EE49A693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5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F23E0686-5722-40FF-AC4E-462A858797DD}" type="slidenum">
              <a:rPr lang="ru-RU" smtClean="0"/>
              <a:pPr eaLnBrk="1" hangingPunct="1"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Таблица на 6</a:t>
            </a: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D93B00A6-4D66-408E-B8B3-F8103AED7432}" type="slidenum">
              <a:rPr lang="ru-RU" smtClean="0"/>
              <a:pPr eaLnBrk="1" hangingPunct="1"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6E388F2-0451-4AAB-9449-843C74A6D935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C19DDF5-C6FC-488B-A6E0-C2A92AE8C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gif"/><Relationship Id="rId10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239000" cy="57606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математики в 3 классе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204864"/>
            <a:ext cx="7239000" cy="36004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sz="3600" i="1" dirty="0" smtClean="0">
                <a:solidFill>
                  <a:srgbClr val="002060"/>
                </a:solidFill>
              </a:rPr>
              <a:t>Тема урока: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rgbClr val="FF0000"/>
                </a:solidFill>
              </a:rPr>
              <a:t> «Таблица умножения и деления </a:t>
            </a:r>
          </a:p>
          <a:p>
            <a:pPr marL="0" indent="0">
              <a:buNone/>
            </a:pPr>
            <a:r>
              <a:rPr lang="ru-RU" sz="3600" i="1" dirty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              с числом 6»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53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927" y="1556792"/>
            <a:ext cx="7239000" cy="4990654"/>
          </a:xfrm>
          <a:extLst/>
        </p:spPr>
        <p:txBody>
          <a:bodyPr/>
          <a:lstStyle/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endParaRPr lang="ru-RU" sz="4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prstClr val="white"/>
              </a:solidFill>
              <a:latin typeface="Arial"/>
              <a:cs typeface="Arial"/>
            </a:endParaRPr>
          </a:p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21</a:t>
            </a:r>
            <a:r>
              <a:rPr lang="ru-RU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:  у =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3</a:t>
            </a:r>
          </a:p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У = 21 : 3</a:t>
            </a:r>
          </a:p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У = 7</a:t>
            </a:r>
          </a:p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21 : 7 = 3</a:t>
            </a:r>
          </a:p>
          <a:p>
            <a:pPr algn="ctr">
              <a:buClr>
                <a:srgbClr val="F4E7ED"/>
              </a:buClr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3 = 3</a:t>
            </a:r>
            <a:endParaRPr lang="ru-RU" sz="4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6884396" cy="86409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i="1" dirty="0" smtClean="0">
                <a:solidFill>
                  <a:srgbClr val="C00000"/>
                </a:solidFill>
              </a:rPr>
              <a:t/>
            </a:r>
            <a:br>
              <a:rPr lang="ru-RU" sz="2800" i="1" dirty="0" smtClean="0">
                <a:solidFill>
                  <a:srgbClr val="C00000"/>
                </a:solidFill>
              </a:rPr>
            </a:br>
            <a:r>
              <a:rPr lang="ru-RU" sz="2800" i="1" dirty="0">
                <a:solidFill>
                  <a:srgbClr val="C00000"/>
                </a:solidFill>
              </a:rPr>
              <a:t/>
            </a:r>
            <a:br>
              <a:rPr lang="ru-RU" sz="2800" i="1" dirty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C00000"/>
                </a:solidFill>
              </a:rPr>
              <a:t/>
            </a:r>
            <a:br>
              <a:rPr lang="ru-RU" sz="2800" i="1" dirty="0" smtClean="0">
                <a:solidFill>
                  <a:srgbClr val="C00000"/>
                </a:solidFill>
              </a:rPr>
            </a:br>
            <a:r>
              <a:rPr lang="ru-RU" sz="2800" i="1" dirty="0" err="1" smtClean="0">
                <a:solidFill>
                  <a:srgbClr val="C00000"/>
                </a:solidFill>
              </a:rPr>
              <a:t>УравнениЕ</a:t>
            </a:r>
            <a:r>
              <a:rPr lang="ru-RU" sz="2800" i="1" dirty="0" smtClean="0">
                <a:solidFill>
                  <a:srgbClr val="C00000"/>
                </a:solidFill>
              </a:rPr>
              <a:t/>
            </a:r>
            <a:br>
              <a:rPr lang="ru-RU" sz="2800" i="1" dirty="0" smtClean="0">
                <a:solidFill>
                  <a:srgbClr val="C00000"/>
                </a:solidFill>
              </a:rPr>
            </a:br>
            <a:endParaRPr lang="ru-RU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50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6"/>
            <a:ext cx="7239000" cy="6600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solidFill>
                  <a:schemeClr val="bg2"/>
                </a:solidFill>
              </a:rPr>
              <a:t>            </a:t>
            </a:r>
            <a:r>
              <a:rPr lang="ru-RU" sz="4000" i="1" dirty="0" smtClean="0">
                <a:solidFill>
                  <a:srgbClr val="C00000"/>
                </a:solidFill>
              </a:rPr>
              <a:t>Геометрия</a:t>
            </a:r>
            <a:endParaRPr lang="ru-RU" sz="4000" i="1" dirty="0">
              <a:solidFill>
                <a:srgbClr val="C0000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395888" y="1643050"/>
            <a:ext cx="2967425" cy="1785950"/>
          </a:xfrm>
          <a:solidFill>
            <a:srgbClr val="FFFF00"/>
          </a:solidFill>
          <a:ln>
            <a:miter lim="800000"/>
            <a:headEnd/>
            <a:tailEnd/>
          </a:ln>
          <a:extLst/>
        </p:spPr>
        <p:txBody>
          <a:bodyPr>
            <a:normAutofit fontScale="925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                                           </a:t>
            </a:r>
          </a:p>
          <a:p>
            <a:pPr>
              <a:buFont typeface="Wingdings 2" pitchFamily="18" charset="2"/>
              <a:buNone/>
              <a:defRPr/>
            </a:pPr>
            <a:endParaRPr lang="ru-RU" sz="28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                                                                      </a:t>
            </a:r>
            <a:endParaRPr lang="ru-RU" sz="44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85030" y="857232"/>
            <a:ext cx="112102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6см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22741" y="2357431"/>
            <a:ext cx="98914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4см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7319" y="4857760"/>
            <a:ext cx="487976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Р=(6+4)х2=20 см.</a:t>
            </a:r>
          </a:p>
          <a:p>
            <a:pPr>
              <a:defRPr/>
            </a:pP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Р= 6х2+4х2=20 см.</a:t>
            </a:r>
          </a:p>
          <a:p>
            <a:pPr>
              <a:defRPr/>
            </a:pP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3741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23851" y="514350"/>
            <a:ext cx="8424496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х 9 =</a:t>
            </a:r>
          </a:p>
          <a:p>
            <a:pPr algn="ctr" eaLnBrk="1" hangingPunct="1">
              <a:defRPr/>
            </a:pP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4 х 8 =  </a:t>
            </a:r>
          </a:p>
          <a:p>
            <a:pPr algn="ctr" eaLnBrk="1" hangingPunct="1">
              <a:defRPr/>
            </a:pP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5 х 7 =</a:t>
            </a:r>
          </a:p>
          <a:p>
            <a:pPr algn="ctr" eaLnBrk="1" hangingPunct="1">
              <a:defRPr/>
            </a:pP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7 х 5 = </a:t>
            </a:r>
          </a:p>
          <a:p>
            <a:pPr algn="ctr" eaLnBrk="1" hangingPunct="1">
              <a:defRPr/>
            </a:pP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8 х 4 = </a:t>
            </a:r>
          </a:p>
          <a:p>
            <a:pPr algn="ctr" eaLnBrk="1" hangingPunct="1">
              <a:defRPr/>
            </a:pP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9 х 3 =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27077" y="1268760"/>
            <a:ext cx="72536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C00000"/>
                </a:solidFill>
              </a:rPr>
              <a:t>27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27077" y="1857375"/>
            <a:ext cx="725366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27077" y="2420888"/>
            <a:ext cx="725366" cy="4320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27077" y="3068961"/>
            <a:ext cx="725366" cy="43204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27077" y="3675221"/>
            <a:ext cx="725366" cy="4681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27077" y="4293096"/>
            <a:ext cx="72536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69058" y="2967335"/>
            <a:ext cx="4058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 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74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323851" y="500063"/>
            <a:ext cx="8424496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sz="40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х 9 =27</a:t>
            </a:r>
          </a:p>
          <a:p>
            <a:pPr algn="ctr" eaLnBrk="1" hangingPunct="1"/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х 8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=32 </a:t>
            </a:r>
            <a:endParaRPr lang="ru-RU" sz="4000" b="1" dirty="0">
              <a:solidFill>
                <a:srgbClr val="2B16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 5 х 7 =35</a:t>
            </a:r>
          </a:p>
          <a:p>
            <a:pPr algn="ctr"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х 6 = ?   </a:t>
            </a:r>
          </a:p>
          <a:p>
            <a:pPr algn="ctr"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х 5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=35</a:t>
            </a:r>
            <a:endParaRPr lang="ru-RU" sz="4000" b="1" dirty="0">
              <a:solidFill>
                <a:srgbClr val="2B16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 8 х 4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=32</a:t>
            </a:r>
            <a:endParaRPr lang="ru-RU" sz="4000" b="1" dirty="0">
              <a:solidFill>
                <a:srgbClr val="2B16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4000" b="1" dirty="0">
                <a:solidFill>
                  <a:srgbClr val="2B1660"/>
                </a:solidFill>
                <a:latin typeface="Times New Roman" pitchFamily="18" charset="0"/>
                <a:cs typeface="Times New Roman" pitchFamily="18" charset="0"/>
              </a:rPr>
              <a:t>х 3 =27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12572" y="2967335"/>
            <a:ext cx="8763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 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3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          </a:t>
            </a:r>
            <a:r>
              <a:rPr lang="ru-RU" sz="2800" i="1" dirty="0" smtClean="0">
                <a:solidFill>
                  <a:srgbClr val="C00000"/>
                </a:solidFill>
              </a:rPr>
              <a:t>Составляем таблицу</a:t>
            </a:r>
            <a:br>
              <a:rPr lang="ru-RU" sz="2800" i="1" dirty="0" smtClean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C00000"/>
                </a:solidFill>
              </a:rPr>
              <a:t>             (работа по учебнику)</a:t>
            </a:r>
            <a:endParaRPr lang="ru-RU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9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bb2/00090c61-804369d2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0648"/>
            <a:ext cx="7800801" cy="64807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9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2800" i="1" dirty="0" smtClean="0">
                <a:solidFill>
                  <a:srgbClr val="C00000"/>
                </a:solidFill>
              </a:rPr>
              <a:t>Составляем таблицу</a:t>
            </a:r>
            <a:br>
              <a:rPr lang="ru-RU" sz="2800" i="1" dirty="0" smtClean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C00000"/>
                </a:solidFill>
              </a:rPr>
              <a:t>(работа в группах)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2B1660"/>
                </a:solidFill>
              </a:rPr>
              <a:t>            1 группа                            2 группа</a:t>
            </a: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</a:t>
            </a:r>
            <a:r>
              <a:rPr lang="ru-RU" dirty="0" err="1" smtClean="0">
                <a:solidFill>
                  <a:srgbClr val="C00000"/>
                </a:solidFill>
              </a:rPr>
              <a:t>Сижарат</a:t>
            </a:r>
            <a:r>
              <a:rPr lang="ru-RU" dirty="0" smtClean="0">
                <a:solidFill>
                  <a:srgbClr val="C00000"/>
                </a:solidFill>
              </a:rPr>
              <a:t>                            </a:t>
            </a:r>
            <a:r>
              <a:rPr lang="ru-RU" dirty="0" err="1" smtClean="0">
                <a:solidFill>
                  <a:srgbClr val="C00000"/>
                </a:solidFill>
              </a:rPr>
              <a:t>Разият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</a:t>
            </a:r>
            <a:r>
              <a:rPr lang="ru-RU" dirty="0" err="1" smtClean="0">
                <a:solidFill>
                  <a:srgbClr val="C00000"/>
                </a:solidFill>
              </a:rPr>
              <a:t>Самира</a:t>
            </a:r>
            <a:r>
              <a:rPr lang="ru-RU" dirty="0" smtClean="0">
                <a:solidFill>
                  <a:srgbClr val="C00000"/>
                </a:solidFill>
              </a:rPr>
              <a:t>                              </a:t>
            </a:r>
            <a:r>
              <a:rPr lang="ru-RU" dirty="0" err="1" smtClean="0">
                <a:solidFill>
                  <a:srgbClr val="C00000"/>
                </a:solidFill>
              </a:rPr>
              <a:t>Иминат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</a:t>
            </a:r>
            <a:r>
              <a:rPr lang="ru-RU" dirty="0" err="1" smtClean="0">
                <a:solidFill>
                  <a:srgbClr val="C00000"/>
                </a:solidFill>
              </a:rPr>
              <a:t>Мислимат</a:t>
            </a:r>
            <a:r>
              <a:rPr lang="ru-RU" dirty="0" smtClean="0">
                <a:solidFill>
                  <a:srgbClr val="C00000"/>
                </a:solidFill>
              </a:rPr>
              <a:t>                          </a:t>
            </a:r>
            <a:r>
              <a:rPr lang="ru-RU" dirty="0" err="1" smtClean="0">
                <a:solidFill>
                  <a:srgbClr val="C00000"/>
                </a:solidFill>
              </a:rPr>
              <a:t>Хава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Динара                              Рамзан</a:t>
            </a: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Ислам                                Ибрагим</a:t>
            </a: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263637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384081" y="908720"/>
            <a:ext cx="7510118" cy="630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х 1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</a:p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2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3 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4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5 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 х 6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 х 7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 х 8 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48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 х 9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48833" y="2967335"/>
            <a:ext cx="64633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 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434" y="0"/>
            <a:ext cx="725370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  <a:p>
            <a:pPr algn="ctr">
              <a:defRPr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548680"/>
            <a:ext cx="6336704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Таблица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умножения на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</a:p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39000" cy="100811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Таблица </a:t>
            </a:r>
            <a: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умножения на 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800" i="1" dirty="0"/>
          </a:p>
        </p:txBody>
      </p:sp>
      <p:sp>
        <p:nvSpPr>
          <p:cNvPr id="5" name="Объект 4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9416"/>
            <a:ext cx="7239000" cy="473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buNone/>
            </a:pPr>
            <a:endParaRPr lang="ru-RU" sz="4000" b="1" u="sng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= 1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indent="0" algn="ctr" eaLnBrk="1" hangingPunct="1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 х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marL="0" indent="0" algn="ctr" eaLnBrk="1" hangingPunct="1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= 3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marL="0" indent="0" algn="ctr" eaLnBrk="1" hangingPunct="1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 х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= 4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marL="0" indent="0" algn="ctr" eaLnBrk="1" hangingPunct="1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0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6995120" cy="77034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n w="500">
                  <a:solidFill>
                    <a:srgbClr val="F4E7ED">
                      <a:shade val="20000"/>
                      <a:satMod val="120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dirty="0" smtClean="0">
                <a:ln w="500">
                  <a:solidFill>
                    <a:srgbClr val="F4E7ED">
                      <a:shade val="20000"/>
                      <a:satMod val="120000"/>
                    </a:srgbClr>
                  </a:solidFill>
                </a:ln>
                <a:solidFill>
                  <a:srgbClr val="C00000"/>
                </a:solidFill>
              </a:rPr>
              <a:t>    </a:t>
            </a:r>
            <a:r>
              <a:rPr lang="ru-RU" i="1" dirty="0" smtClean="0">
                <a:ln w="500">
                  <a:solidFill>
                    <a:srgbClr val="F4E7ED">
                      <a:shade val="20000"/>
                      <a:satMod val="120000"/>
                    </a:srgbClr>
                  </a:solidFill>
                </a:ln>
                <a:solidFill>
                  <a:srgbClr val="C00000"/>
                </a:solidFill>
              </a:rPr>
              <a:t>Вычисли </a:t>
            </a:r>
            <a:r>
              <a:rPr lang="ru-RU" i="1" dirty="0">
                <a:ln w="500">
                  <a:solidFill>
                    <a:srgbClr val="F4E7ED">
                      <a:shade val="20000"/>
                      <a:satMod val="120000"/>
                    </a:srgbClr>
                  </a:solidFill>
                </a:ln>
                <a:solidFill>
                  <a:srgbClr val="C00000"/>
                </a:solidFill>
              </a:rPr>
              <a:t>и запомни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2098576" cy="4281339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3200" dirty="0">
                <a:solidFill>
                  <a:srgbClr val="C00000"/>
                </a:solidFill>
              </a:rPr>
              <a:t>6 х 6 = 36</a:t>
            </a:r>
          </a:p>
          <a:p>
            <a:pPr marL="0" indent="0">
              <a:buNone/>
              <a:defRPr/>
            </a:pPr>
            <a:r>
              <a:rPr lang="ru-RU" sz="3200" dirty="0">
                <a:solidFill>
                  <a:srgbClr val="C00000"/>
                </a:solidFill>
              </a:rPr>
              <a:t>6 х 7 = 42</a:t>
            </a:r>
          </a:p>
          <a:p>
            <a:pPr marL="0" indent="0">
              <a:buNone/>
              <a:defRPr/>
            </a:pPr>
            <a:r>
              <a:rPr lang="ru-RU" sz="3200" dirty="0">
                <a:solidFill>
                  <a:srgbClr val="C00000"/>
                </a:solidFill>
              </a:rPr>
              <a:t>6 х 8 = 48</a:t>
            </a:r>
          </a:p>
          <a:p>
            <a:pPr marL="0" indent="0">
              <a:buNone/>
              <a:defRPr/>
            </a:pPr>
            <a:r>
              <a:rPr lang="ru-RU" sz="3200" dirty="0">
                <a:solidFill>
                  <a:srgbClr val="C00000"/>
                </a:solidFill>
              </a:rPr>
              <a:t>6 х 9 = 54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71800" y="1844824"/>
            <a:ext cx="1224136" cy="4281339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3200" dirty="0" smtClean="0"/>
              <a:t>7 х 6</a:t>
            </a:r>
          </a:p>
          <a:p>
            <a:pPr marL="0" indent="0">
              <a:buNone/>
            </a:pPr>
            <a:r>
              <a:rPr lang="ru-RU" sz="3200" dirty="0" smtClean="0"/>
              <a:t>8 х 6</a:t>
            </a:r>
          </a:p>
          <a:p>
            <a:pPr marL="0" indent="0">
              <a:buNone/>
            </a:pPr>
            <a:r>
              <a:rPr lang="ru-RU" sz="3200" dirty="0" smtClean="0"/>
              <a:t>9 х 6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427984" y="1907540"/>
            <a:ext cx="3384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36 : 6</a:t>
            </a:r>
          </a:p>
          <a:p>
            <a:r>
              <a:rPr lang="ru-RU" sz="3200" dirty="0" smtClean="0"/>
              <a:t>42 : 6       42 : 7</a:t>
            </a:r>
          </a:p>
          <a:p>
            <a:r>
              <a:rPr lang="ru-RU" sz="3200" dirty="0" smtClean="0"/>
              <a:t>48 : 6       48 : 8</a:t>
            </a:r>
          </a:p>
          <a:p>
            <a:r>
              <a:rPr lang="ru-RU" sz="3200" dirty="0" smtClean="0"/>
              <a:t>54 : 6       54 : 9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5027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566" y="1844675"/>
            <a:ext cx="5782408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36697" y="908720"/>
            <a:ext cx="362685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+mn-cs"/>
              </a:rPr>
              <a:t>    </a:t>
            </a:r>
            <a:r>
              <a:rPr lang="ru-RU" sz="28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+mn-cs"/>
              </a:rPr>
              <a:t>Добрый день!</a:t>
            </a:r>
            <a:r>
              <a:rPr lang="ru-RU" sz="28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+mn-cs"/>
              </a:rPr>
              <a:t> </a:t>
            </a:r>
            <a:endParaRPr lang="ru-RU" sz="28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70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39000" cy="64807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32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Задача №6</a:t>
            </a:r>
            <a:endParaRPr lang="ru-RU" sz="32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Было – 50 кг.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Расходовали - ?,6 д. по 2 кг.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Осталось - ?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rgbClr val="FFFF00"/>
                </a:solidFill>
              </a:rPr>
              <a:t>       </a:t>
            </a:r>
            <a:r>
              <a:rPr lang="ru-RU" sz="3200" dirty="0" smtClean="0"/>
              <a:t>Решение</a:t>
            </a:r>
          </a:p>
          <a:p>
            <a:pPr marL="742950" indent="-742950">
              <a:buFont typeface="Wingdings 2" pitchFamily="18" charset="2"/>
              <a:buAutoNum type="arabicParenR"/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6х2=12(кг.)-за 6 дней</a:t>
            </a:r>
          </a:p>
          <a:p>
            <a:pPr marL="0" indent="0">
              <a:buNone/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      50-12=38(кг.)-осталось</a:t>
            </a:r>
          </a:p>
          <a:p>
            <a:pPr marL="742950" indent="-742950">
              <a:buFont typeface="Wingdings 2" pitchFamily="18" charset="2"/>
              <a:buAutoNum type="arabicParenR" startAt="2"/>
              <a:defRPr/>
            </a:pPr>
            <a:endParaRPr lang="ru-RU" sz="3200" dirty="0" smtClean="0">
              <a:solidFill>
                <a:srgbClr val="002060"/>
              </a:solidFill>
            </a:endParaRPr>
          </a:p>
          <a:p>
            <a:pPr marL="742950" indent="-742950">
              <a:buFont typeface="Wingdings 2" pitchFamily="18" charset="2"/>
              <a:buAutoNum type="arabicParenR" startAt="2"/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50 – 6 х 2 = 38 (кг.)</a:t>
            </a:r>
          </a:p>
          <a:p>
            <a:pPr marL="742950" indent="-742950">
              <a:buFont typeface="Wingdings 2" pitchFamily="18" charset="2"/>
              <a:buNone/>
              <a:defRPr/>
            </a:pPr>
            <a:endParaRPr lang="ru-RU" sz="3200" dirty="0" smtClean="0">
              <a:solidFill>
                <a:srgbClr val="002060"/>
              </a:solidFill>
            </a:endParaRPr>
          </a:p>
          <a:p>
            <a:pPr marL="742950" indent="-742950">
              <a:buFont typeface="Wingdings 2" pitchFamily="18" charset="2"/>
              <a:buNone/>
              <a:defRPr/>
            </a:pPr>
            <a:r>
              <a:rPr lang="ru-RU" sz="3200" dirty="0" smtClean="0"/>
              <a:t>Ответ: 38 кг. сахара осталось.</a:t>
            </a:r>
          </a:p>
          <a:p>
            <a:pPr marL="742950" indent="-742950">
              <a:buFont typeface="Wingdings 2" pitchFamily="18" charset="2"/>
              <a:buAutoNum type="arabicParenR"/>
              <a:defRPr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5459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9"/>
          <p:cNvGrpSpPr>
            <a:grpSpLocks/>
          </p:cNvGrpSpPr>
          <p:nvPr/>
        </p:nvGrpSpPr>
        <p:grpSpPr bwMode="auto">
          <a:xfrm>
            <a:off x="6430108" y="5500689"/>
            <a:ext cx="1143000" cy="928687"/>
            <a:chOff x="428596" y="5357826"/>
            <a:chExt cx="1143008" cy="92869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566660" y="5357826"/>
              <a:ext cx="88358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54</a:t>
              </a:r>
            </a:p>
          </p:txBody>
        </p:sp>
      </p:grpSp>
      <p:grpSp>
        <p:nvGrpSpPr>
          <p:cNvPr id="3" name="Группа 63"/>
          <p:cNvGrpSpPr>
            <a:grpSpLocks/>
          </p:cNvGrpSpPr>
          <p:nvPr/>
        </p:nvGrpSpPr>
        <p:grpSpPr bwMode="auto">
          <a:xfrm>
            <a:off x="3215054" y="5500689"/>
            <a:ext cx="1143000" cy="928687"/>
            <a:chOff x="428596" y="5357826"/>
            <a:chExt cx="1143008" cy="928694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564255" y="5357826"/>
              <a:ext cx="88839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42</a:t>
              </a:r>
            </a:p>
          </p:txBody>
        </p:sp>
      </p:grpSp>
      <p:grpSp>
        <p:nvGrpSpPr>
          <p:cNvPr id="4" name="Группа 85"/>
          <p:cNvGrpSpPr>
            <a:grpSpLocks/>
          </p:cNvGrpSpPr>
          <p:nvPr/>
        </p:nvGrpSpPr>
        <p:grpSpPr bwMode="auto">
          <a:xfrm>
            <a:off x="929054" y="4286250"/>
            <a:ext cx="1143000" cy="928688"/>
            <a:chOff x="428596" y="5357826"/>
            <a:chExt cx="1143008" cy="928694"/>
          </a:xfrm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703926" y="5357826"/>
              <a:ext cx="550156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6</a:t>
              </a:r>
            </a:p>
          </p:txBody>
        </p:sp>
      </p:grpSp>
      <p:grpSp>
        <p:nvGrpSpPr>
          <p:cNvPr id="37893" name="Группа 70"/>
          <p:cNvGrpSpPr>
            <a:grpSpLocks/>
          </p:cNvGrpSpPr>
          <p:nvPr/>
        </p:nvGrpSpPr>
        <p:grpSpPr bwMode="auto">
          <a:xfrm>
            <a:off x="2428143" y="4286250"/>
            <a:ext cx="1143000" cy="928688"/>
            <a:chOff x="428596" y="5357826"/>
            <a:chExt cx="1143008" cy="92869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748812" y="5357826"/>
              <a:ext cx="556567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</a:t>
              </a:r>
            </a:p>
          </p:txBody>
        </p:sp>
      </p:grpSp>
      <p:grpSp>
        <p:nvGrpSpPr>
          <p:cNvPr id="11" name="Группа 66"/>
          <p:cNvGrpSpPr>
            <a:grpSpLocks/>
          </p:cNvGrpSpPr>
          <p:nvPr/>
        </p:nvGrpSpPr>
        <p:grpSpPr bwMode="auto">
          <a:xfrm>
            <a:off x="3215054" y="5500689"/>
            <a:ext cx="1143000" cy="928687"/>
            <a:chOff x="428596" y="2428868"/>
            <a:chExt cx="1143008" cy="928694"/>
          </a:xfrm>
        </p:grpSpPr>
        <p:sp>
          <p:nvSpPr>
            <p:cNvPr id="68" name="Скругленный прямоугольник 67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64255" y="2428868"/>
              <a:ext cx="88839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42</a:t>
              </a:r>
            </a:p>
          </p:txBody>
        </p:sp>
      </p:grpSp>
      <p:grpSp>
        <p:nvGrpSpPr>
          <p:cNvPr id="12" name="Группа 46"/>
          <p:cNvGrpSpPr>
            <a:grpSpLocks/>
          </p:cNvGrpSpPr>
          <p:nvPr/>
        </p:nvGrpSpPr>
        <p:grpSpPr bwMode="auto">
          <a:xfrm>
            <a:off x="929054" y="4286250"/>
            <a:ext cx="1143000" cy="928688"/>
            <a:chOff x="428596" y="2428868"/>
            <a:chExt cx="1143008" cy="928694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703926" y="2428868"/>
              <a:ext cx="550156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6</a:t>
              </a:r>
            </a:p>
          </p:txBody>
        </p:sp>
      </p:grpSp>
      <p:sp>
        <p:nvSpPr>
          <p:cNvPr id="8" name="Дата 26"/>
          <p:cNvSpPr txBox="1">
            <a:spLocks/>
          </p:cNvSpPr>
          <p:nvPr/>
        </p:nvSpPr>
        <p:spPr>
          <a:xfrm>
            <a:off x="0" y="6492876"/>
            <a:ext cx="2286000" cy="365125"/>
          </a:xfrm>
          <a:prstGeom prst="rect">
            <a:avLst/>
          </a:prstGeom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grpSp>
        <p:nvGrpSpPr>
          <p:cNvPr id="37899" name="Группа 17"/>
          <p:cNvGrpSpPr>
            <a:grpSpLocks/>
          </p:cNvGrpSpPr>
          <p:nvPr/>
        </p:nvGrpSpPr>
        <p:grpSpPr bwMode="auto">
          <a:xfrm>
            <a:off x="1570892" y="5500689"/>
            <a:ext cx="1143000" cy="928687"/>
            <a:chOff x="428596" y="5357826"/>
            <a:chExt cx="1143008" cy="928694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59530" y="5357826"/>
              <a:ext cx="747325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12</a:t>
              </a:r>
            </a:p>
          </p:txBody>
        </p:sp>
      </p:grpSp>
      <p:grpSp>
        <p:nvGrpSpPr>
          <p:cNvPr id="37900" name="Группа 11"/>
          <p:cNvGrpSpPr>
            <a:grpSpLocks/>
          </p:cNvGrpSpPr>
          <p:nvPr/>
        </p:nvGrpSpPr>
        <p:grpSpPr bwMode="auto">
          <a:xfrm>
            <a:off x="2428143" y="4286250"/>
            <a:ext cx="1143000" cy="928688"/>
            <a:chOff x="428596" y="5357826"/>
            <a:chExt cx="1143008" cy="92869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34787" y="5357826"/>
              <a:ext cx="747325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12</a:t>
              </a: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grpSp>
        <p:nvGrpSpPr>
          <p:cNvPr id="22" name="Группа 10"/>
          <p:cNvGrpSpPr>
            <a:grpSpLocks/>
          </p:cNvGrpSpPr>
          <p:nvPr/>
        </p:nvGrpSpPr>
        <p:grpSpPr bwMode="auto">
          <a:xfrm>
            <a:off x="2428143" y="4286250"/>
            <a:ext cx="1143000" cy="928688"/>
            <a:chOff x="428596" y="2428868"/>
            <a:chExt cx="1143008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34787" y="2428868"/>
              <a:ext cx="747325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12</a:t>
              </a:r>
            </a:p>
          </p:txBody>
        </p:sp>
      </p:grpSp>
      <p:grpSp>
        <p:nvGrpSpPr>
          <p:cNvPr id="23" name="Группа 29"/>
          <p:cNvGrpSpPr>
            <a:grpSpLocks/>
          </p:cNvGrpSpPr>
          <p:nvPr/>
        </p:nvGrpSpPr>
        <p:grpSpPr bwMode="auto">
          <a:xfrm>
            <a:off x="6430108" y="5500689"/>
            <a:ext cx="1143000" cy="928687"/>
            <a:chOff x="428596" y="2428868"/>
            <a:chExt cx="1143008" cy="928694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66660" y="2428868"/>
              <a:ext cx="88358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54</a:t>
              </a:r>
            </a:p>
          </p:txBody>
        </p:sp>
      </p:grpSp>
      <p:grpSp>
        <p:nvGrpSpPr>
          <p:cNvPr id="27" name="Группа 32"/>
          <p:cNvGrpSpPr>
            <a:grpSpLocks/>
          </p:cNvGrpSpPr>
          <p:nvPr/>
        </p:nvGrpSpPr>
        <p:grpSpPr bwMode="auto">
          <a:xfrm>
            <a:off x="6430108" y="5500689"/>
            <a:ext cx="1143000" cy="928687"/>
            <a:chOff x="428596" y="5357826"/>
            <a:chExt cx="1143008" cy="928694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66660" y="5357826"/>
              <a:ext cx="88358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54</a:t>
              </a:r>
            </a:p>
          </p:txBody>
        </p:sp>
      </p:grpSp>
      <p:grpSp>
        <p:nvGrpSpPr>
          <p:cNvPr id="30" name="Группа 39"/>
          <p:cNvGrpSpPr>
            <a:grpSpLocks/>
          </p:cNvGrpSpPr>
          <p:nvPr/>
        </p:nvGrpSpPr>
        <p:grpSpPr bwMode="auto">
          <a:xfrm>
            <a:off x="3928697" y="4286250"/>
            <a:ext cx="1143000" cy="928688"/>
            <a:chOff x="428596" y="5357826"/>
            <a:chExt cx="1143008" cy="928694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614750" y="5357826"/>
              <a:ext cx="787401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18</a:t>
              </a:r>
            </a:p>
          </p:txBody>
        </p:sp>
      </p:grpSp>
      <p:grpSp>
        <p:nvGrpSpPr>
          <p:cNvPr id="33" name="Группа 43"/>
          <p:cNvGrpSpPr>
            <a:grpSpLocks/>
          </p:cNvGrpSpPr>
          <p:nvPr/>
        </p:nvGrpSpPr>
        <p:grpSpPr bwMode="auto">
          <a:xfrm>
            <a:off x="929054" y="4286250"/>
            <a:ext cx="1143000" cy="928688"/>
            <a:chOff x="428596" y="5357826"/>
            <a:chExt cx="1143008" cy="928694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03926" y="5357826"/>
              <a:ext cx="550156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6</a:t>
              </a:r>
            </a:p>
          </p:txBody>
        </p:sp>
      </p:grpSp>
      <p:grpSp>
        <p:nvGrpSpPr>
          <p:cNvPr id="37" name="Группа 54"/>
          <p:cNvGrpSpPr>
            <a:grpSpLocks/>
          </p:cNvGrpSpPr>
          <p:nvPr/>
        </p:nvGrpSpPr>
        <p:grpSpPr bwMode="auto">
          <a:xfrm>
            <a:off x="5429250" y="4286250"/>
            <a:ext cx="1143000" cy="928688"/>
            <a:chOff x="428596" y="5357826"/>
            <a:chExt cx="1143008" cy="928694"/>
          </a:xfrm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564255" y="5357826"/>
              <a:ext cx="888391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24</a:t>
              </a:r>
            </a:p>
          </p:txBody>
        </p:sp>
      </p:grpSp>
      <p:grpSp>
        <p:nvGrpSpPr>
          <p:cNvPr id="40" name="Группа 57"/>
          <p:cNvGrpSpPr>
            <a:grpSpLocks/>
          </p:cNvGrpSpPr>
          <p:nvPr/>
        </p:nvGrpSpPr>
        <p:grpSpPr bwMode="auto">
          <a:xfrm>
            <a:off x="4785946" y="5500689"/>
            <a:ext cx="1143000" cy="928687"/>
            <a:chOff x="428596" y="2428868"/>
            <a:chExt cx="1143008" cy="928694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544218" y="2428868"/>
              <a:ext cx="928465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48</a:t>
              </a:r>
            </a:p>
          </p:txBody>
        </p:sp>
      </p:grpSp>
      <p:grpSp>
        <p:nvGrpSpPr>
          <p:cNvPr id="44" name="Группа 60"/>
          <p:cNvGrpSpPr>
            <a:grpSpLocks/>
          </p:cNvGrpSpPr>
          <p:nvPr/>
        </p:nvGrpSpPr>
        <p:grpSpPr bwMode="auto">
          <a:xfrm>
            <a:off x="4785946" y="5500689"/>
            <a:ext cx="1143000" cy="928687"/>
            <a:chOff x="428596" y="5357826"/>
            <a:chExt cx="1143008" cy="92869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544218" y="5357826"/>
              <a:ext cx="928465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48</a:t>
              </a:r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grpSp>
        <p:nvGrpSpPr>
          <p:cNvPr id="47" name="Группа 73"/>
          <p:cNvGrpSpPr>
            <a:grpSpLocks/>
          </p:cNvGrpSpPr>
          <p:nvPr/>
        </p:nvGrpSpPr>
        <p:grpSpPr bwMode="auto">
          <a:xfrm>
            <a:off x="1570892" y="5500689"/>
            <a:ext cx="1143000" cy="928687"/>
            <a:chOff x="428596" y="5357826"/>
            <a:chExt cx="1143008" cy="92869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571472" y="5357826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36</a:t>
              </a:r>
            </a:p>
          </p:txBody>
        </p:sp>
      </p:grpSp>
      <p:grpSp>
        <p:nvGrpSpPr>
          <p:cNvPr id="52" name="Группа 76"/>
          <p:cNvGrpSpPr>
            <a:grpSpLocks/>
          </p:cNvGrpSpPr>
          <p:nvPr/>
        </p:nvGrpSpPr>
        <p:grpSpPr bwMode="auto">
          <a:xfrm>
            <a:off x="7001608" y="4286250"/>
            <a:ext cx="1143000" cy="928688"/>
            <a:chOff x="428596" y="5357826"/>
            <a:chExt cx="1143008" cy="92869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571472" y="5357826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30</a:t>
              </a:r>
            </a:p>
          </p:txBody>
        </p:sp>
      </p:grpSp>
      <p:grpSp>
        <p:nvGrpSpPr>
          <p:cNvPr id="55" name="Группа 82"/>
          <p:cNvGrpSpPr>
            <a:grpSpLocks/>
          </p:cNvGrpSpPr>
          <p:nvPr/>
        </p:nvGrpSpPr>
        <p:grpSpPr bwMode="auto">
          <a:xfrm>
            <a:off x="4785946" y="5500689"/>
            <a:ext cx="1143000" cy="923925"/>
            <a:chOff x="428596" y="5363190"/>
            <a:chExt cx="1143008" cy="923330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428596" y="5429822"/>
              <a:ext cx="1143008" cy="85669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44218" y="5363190"/>
              <a:ext cx="928465" cy="9227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48</a:t>
              </a:r>
            </a:p>
          </p:txBody>
        </p:sp>
      </p:grpSp>
      <p:grpSp>
        <p:nvGrpSpPr>
          <p:cNvPr id="58" name="Группа 88"/>
          <p:cNvGrpSpPr>
            <a:grpSpLocks/>
          </p:cNvGrpSpPr>
          <p:nvPr/>
        </p:nvGrpSpPr>
        <p:grpSpPr bwMode="auto">
          <a:xfrm>
            <a:off x="3215054" y="5500689"/>
            <a:ext cx="1143000" cy="928687"/>
            <a:chOff x="428596" y="5357826"/>
            <a:chExt cx="1143008" cy="928694"/>
          </a:xfrm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564255" y="5357826"/>
              <a:ext cx="88839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42</a:t>
              </a:r>
            </a:p>
          </p:txBody>
        </p:sp>
      </p:grpSp>
      <p:grpSp>
        <p:nvGrpSpPr>
          <p:cNvPr id="61" name="Группа 91"/>
          <p:cNvGrpSpPr>
            <a:grpSpLocks/>
          </p:cNvGrpSpPr>
          <p:nvPr/>
        </p:nvGrpSpPr>
        <p:grpSpPr bwMode="auto">
          <a:xfrm>
            <a:off x="3928697" y="4286250"/>
            <a:ext cx="1143000" cy="928688"/>
            <a:chOff x="428596" y="5357826"/>
            <a:chExt cx="1143008" cy="928694"/>
          </a:xfrm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614750" y="5357826"/>
              <a:ext cx="787401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18</a:t>
              </a:r>
            </a:p>
          </p:txBody>
        </p:sp>
      </p:grpSp>
      <p:grpSp>
        <p:nvGrpSpPr>
          <p:cNvPr id="64" name="Группа 94"/>
          <p:cNvGrpSpPr>
            <a:grpSpLocks/>
          </p:cNvGrpSpPr>
          <p:nvPr/>
        </p:nvGrpSpPr>
        <p:grpSpPr bwMode="auto">
          <a:xfrm>
            <a:off x="5429250" y="4286250"/>
            <a:ext cx="1143000" cy="928688"/>
            <a:chOff x="428596" y="5357826"/>
            <a:chExt cx="1143008" cy="928694"/>
          </a:xfrm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564255" y="5357826"/>
              <a:ext cx="888391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24</a:t>
              </a:r>
            </a:p>
          </p:txBody>
        </p:sp>
      </p:grpSp>
      <p:grpSp>
        <p:nvGrpSpPr>
          <p:cNvPr id="67" name="Группа 97"/>
          <p:cNvGrpSpPr>
            <a:grpSpLocks/>
          </p:cNvGrpSpPr>
          <p:nvPr/>
        </p:nvGrpSpPr>
        <p:grpSpPr bwMode="auto">
          <a:xfrm>
            <a:off x="7001608" y="4286250"/>
            <a:ext cx="1143000" cy="928688"/>
            <a:chOff x="428596" y="5357826"/>
            <a:chExt cx="1143008" cy="928694"/>
          </a:xfrm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571472" y="5357826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30</a:t>
              </a:r>
            </a:p>
          </p:txBody>
        </p:sp>
      </p:grpSp>
      <p:grpSp>
        <p:nvGrpSpPr>
          <p:cNvPr id="71" name="Группа 14"/>
          <p:cNvGrpSpPr>
            <a:grpSpLocks/>
          </p:cNvGrpSpPr>
          <p:nvPr/>
        </p:nvGrpSpPr>
        <p:grpSpPr bwMode="auto">
          <a:xfrm>
            <a:off x="1570892" y="5500689"/>
            <a:ext cx="1143000" cy="928687"/>
            <a:chOff x="428596" y="2428868"/>
            <a:chExt cx="1143008" cy="928694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71472" y="2428868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36</a:t>
              </a:r>
            </a:p>
          </p:txBody>
        </p:sp>
      </p:grpSp>
      <p:grpSp>
        <p:nvGrpSpPr>
          <p:cNvPr id="74" name="Группа 26"/>
          <p:cNvGrpSpPr>
            <a:grpSpLocks/>
          </p:cNvGrpSpPr>
          <p:nvPr/>
        </p:nvGrpSpPr>
        <p:grpSpPr bwMode="auto">
          <a:xfrm>
            <a:off x="7001608" y="4286250"/>
            <a:ext cx="1143000" cy="928688"/>
            <a:chOff x="428596" y="5357826"/>
            <a:chExt cx="1143008" cy="92869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28596" y="5429264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71472" y="5357826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30</a:t>
              </a:r>
            </a:p>
          </p:txBody>
        </p:sp>
      </p:grpSp>
      <p:grpSp>
        <p:nvGrpSpPr>
          <p:cNvPr id="77" name="Группа 51"/>
          <p:cNvGrpSpPr>
            <a:grpSpLocks/>
          </p:cNvGrpSpPr>
          <p:nvPr/>
        </p:nvGrpSpPr>
        <p:grpSpPr bwMode="auto">
          <a:xfrm>
            <a:off x="5429250" y="4286251"/>
            <a:ext cx="1143000" cy="923925"/>
            <a:chOff x="428596" y="2434232"/>
            <a:chExt cx="1143008" cy="923330"/>
          </a:xfrm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428596" y="2500864"/>
              <a:ext cx="1143008" cy="85669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564255" y="2434232"/>
              <a:ext cx="888391" cy="9227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24</a:t>
              </a:r>
            </a:p>
          </p:txBody>
        </p:sp>
      </p:grpSp>
      <p:grpSp>
        <p:nvGrpSpPr>
          <p:cNvPr id="80" name="Группа 36"/>
          <p:cNvGrpSpPr>
            <a:grpSpLocks/>
          </p:cNvGrpSpPr>
          <p:nvPr/>
        </p:nvGrpSpPr>
        <p:grpSpPr bwMode="auto">
          <a:xfrm>
            <a:off x="3928697" y="4286250"/>
            <a:ext cx="1143000" cy="928688"/>
            <a:chOff x="428596" y="2428868"/>
            <a:chExt cx="1143008" cy="928694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14750" y="2428868"/>
              <a:ext cx="787401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18</a:t>
              </a:r>
            </a:p>
          </p:txBody>
        </p:sp>
      </p:grpSp>
      <p:grpSp>
        <p:nvGrpSpPr>
          <p:cNvPr id="83" name="Группа 22"/>
          <p:cNvGrpSpPr>
            <a:grpSpLocks/>
          </p:cNvGrpSpPr>
          <p:nvPr/>
        </p:nvGrpSpPr>
        <p:grpSpPr bwMode="auto">
          <a:xfrm>
            <a:off x="1570892" y="5500689"/>
            <a:ext cx="1143000" cy="928687"/>
            <a:chOff x="428596" y="2428868"/>
            <a:chExt cx="1143008" cy="928694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71472" y="2428868"/>
              <a:ext cx="87395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36</a:t>
              </a:r>
            </a:p>
          </p:txBody>
        </p:sp>
      </p:grpSp>
      <p:grpSp>
        <p:nvGrpSpPr>
          <p:cNvPr id="86" name="Группа 100"/>
          <p:cNvGrpSpPr>
            <a:grpSpLocks/>
          </p:cNvGrpSpPr>
          <p:nvPr/>
        </p:nvGrpSpPr>
        <p:grpSpPr bwMode="auto">
          <a:xfrm>
            <a:off x="2428143" y="4286250"/>
            <a:ext cx="1143000" cy="928688"/>
            <a:chOff x="428596" y="2428868"/>
            <a:chExt cx="1143008" cy="928694"/>
          </a:xfrm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428596" y="2500306"/>
              <a:ext cx="1143008" cy="8572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400" dirty="0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34787" y="2428868"/>
              <a:ext cx="747325" cy="923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12</a:t>
              </a: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5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6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28927" y="3286124"/>
            <a:ext cx="3214710" cy="9286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8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2071671" y="3286124"/>
            <a:ext cx="492922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отлично !</a:t>
            </a:r>
          </a:p>
        </p:txBody>
      </p:sp>
      <p:pic>
        <p:nvPicPr>
          <p:cNvPr id="37931" name="Picture 3" descr="C:\Documents and Settings\UserXP\Мои документы\Мама картинки2\Мама 2\ИЗО\99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s and Settings\UserXP\Мои документы\Мама картинки2\Мама 2\ИЗО\98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Documents and Settings\UserXP\Мои документы\Мама картинки2\Мама 2\ИЗО\97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Documents and Settings\UserXP\Мои документы\Мама картинки2\Мама 2\ИЗО\96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UserXP\Мои документы\Мама картинки2\Мама 2\ИЗО\95.b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 descr="C:\Documents and Settings\UserXP\Мои документы\Мама картинки2\Мама 2\ИЗО\94.bm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 descr="C:\Documents and Settings\UserXP\Мои документы\Мама картинки2\Мама 2\ИЗО\93.bmp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C:\Documents and Settings\UserXP\Мои документы\Мама картинки2\Мама 2\ИЗО\92.bmp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C:\Documents and Settings\UserXP\Мои документы\Мама картинки2\Мама 2\ИЗО\91.bm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 descr="C:\Documents and Settings\UserXP\Мои документы\Мама картинки2\Мама 2\ИЗО\90.bmp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54" y="285751"/>
            <a:ext cx="387594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41" name="Picture 2" descr="C:\Documents and Settings\UserXP\Мои документы\Мама картинки2\Мама 4\СКЛАД  АНИМАШЕК (ЧЕРНЫЙ ФОН)\641882076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859" y="5572125"/>
            <a:ext cx="927588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42" name="Picture 2" descr="C:\Documents and Settings\UserXP\Мои документы\Мама картинки2\Мама 4\СКЛАД  АНИМАШЕК (ЧЕРНЫЙ ФОН)\641882076.jpg">
            <a:hlinkClick r:id="rId16" action="ppaction://hlinksldjump"/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7893" y="5572125"/>
            <a:ext cx="929054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78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0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 nodeType="clickPar">
                      <p:stCondLst>
                        <p:cond delay="0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6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9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0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2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3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 nodeType="clickPar">
                      <p:stCondLst>
                        <p:cond delay="0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6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 nodeType="clickPar">
                      <p:stCondLst>
                        <p:cond delay="0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 nodeType="clickPar">
                      <p:stCondLst>
                        <p:cond delay="0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 nodeType="clickPar">
                      <p:stCondLst>
                        <p:cond delay="0"/>
                      </p:stCondLst>
                      <p:childTnLst>
                        <p:par>
                          <p:cTn id="2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1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 nodeType="clickPar">
                      <p:stCondLst>
                        <p:cond delay="0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8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9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 nodeType="clickPar">
                      <p:stCondLst>
                        <p:cond delay="0"/>
                      </p:stCondLst>
                      <p:childTnLst>
                        <p:par>
                          <p:cTn id="3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6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 nodeType="clickPar">
                      <p:stCondLst>
                        <p:cond delay="0"/>
                      </p:stCondLst>
                      <p:childTnLst>
                        <p:par>
                          <p:cTn id="3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2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 nodeType="clickPar">
                      <p:stCondLst>
                        <p:cond delay="0"/>
                      </p:stCondLst>
                      <p:childTnLst>
                        <p:par>
                          <p:cTn id="3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8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 nodeType="clickPar">
                      <p:stCondLst>
                        <p:cond delay="0"/>
                      </p:stCondLst>
                      <p:childTnLst>
                        <p:par>
                          <p:cTn id="3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4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C:\Documents and Settings\Екатерина\Рабочий стол\РАЗНОЕ\ДЛЯ ДИСКА С КАРТИНКАМИ\Фон\black6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538704" y="4143376"/>
            <a:ext cx="18473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cs"/>
            </a:endParaRPr>
          </a:p>
        </p:txBody>
      </p:sp>
      <p:sp>
        <p:nvSpPr>
          <p:cNvPr id="38916" name="Прямоугольник 3"/>
          <p:cNvSpPr>
            <a:spLocks noChangeArrowheads="1"/>
          </p:cNvSpPr>
          <p:nvPr/>
        </p:nvSpPr>
        <p:spPr bwMode="auto">
          <a:xfrm>
            <a:off x="1670538" y="500064"/>
            <a:ext cx="6330462" cy="369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C00FF"/>
                </a:solidFill>
                <a:cs typeface="Aharoni" pitchFamily="2" charset="-79"/>
              </a:rPr>
              <a:t>Домашняя  работа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9491" y="2214555"/>
            <a:ext cx="764936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Примеры 2</a:t>
            </a:r>
          </a:p>
          <a:p>
            <a:pPr algn="ctr">
              <a:defRPr/>
            </a:pPr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Задача 5 стр. 44</a:t>
            </a:r>
          </a:p>
          <a:p>
            <a:pPr algn="ctr">
              <a:defRPr/>
            </a:pPr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(таблица умножения на 6)</a:t>
            </a:r>
          </a:p>
        </p:txBody>
      </p:sp>
    </p:spTree>
    <p:extLst>
      <p:ext uri="{BB962C8B-B14F-4D97-AF65-F5344CB8AC3E}">
        <p14:creationId xmlns:p14="http://schemas.microsoft.com/office/powerpoint/2010/main" val="334979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12681" y="2965451"/>
            <a:ext cx="4739054" cy="707886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C000"/>
                </a:solidFill>
                <a:latin typeface="+mj-lt"/>
                <a:cs typeface="+mn-cs"/>
              </a:rPr>
              <a:t>Вы считаете, что тема вам понятна, но надо ещё потренироваться.</a:t>
            </a: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812681" y="5133976"/>
            <a:ext cx="6265985" cy="1015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latin typeface="+mj-lt"/>
                <a:cs typeface="+mn-cs"/>
              </a:rPr>
              <a:t>Вы считаете, что было трудно на уроке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+mn-cs"/>
              </a:rPr>
              <a:t>. И надо подойти к учителю, позаниматься дополнительно.</a:t>
            </a:r>
            <a:endParaRPr lang="ru-RU" sz="2000" b="1" dirty="0">
              <a:solidFill>
                <a:srgbClr val="C00000"/>
              </a:solidFill>
              <a:latin typeface="+mj-lt"/>
              <a:cs typeface="+mn-cs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23528" y="850901"/>
            <a:ext cx="1130134" cy="1007234"/>
          </a:xfrm>
          <a:prstGeom prst="sun">
            <a:avLst>
              <a:gd name="adj" fmla="val 25000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2681" y="850901"/>
            <a:ext cx="5783874" cy="1015663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92D050"/>
                </a:solidFill>
                <a:latin typeface="+mj-lt"/>
                <a:cs typeface="+mn-cs"/>
              </a:rPr>
              <a:t>Вы считаете, что урок прошёл для вас плодотворно, с пользой. Вы научились и можете помочь другим.</a:t>
            </a: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467544" y="5085183"/>
            <a:ext cx="1080120" cy="1064455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467544" y="2852936"/>
            <a:ext cx="1036412" cy="108012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80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242048" cy="69833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  окончен…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66" y="1844675"/>
            <a:ext cx="319160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1844675"/>
            <a:ext cx="319160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62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39136" cy="9681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i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                           </a:t>
            </a:r>
            <a:r>
              <a:rPr lang="ru-RU" sz="32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16 но</a:t>
            </a:r>
            <a:r>
              <a:rPr lang="ru-RU" sz="3200" i="1" u="sng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я</a:t>
            </a:r>
            <a:r>
              <a:rPr lang="ru-RU" sz="32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бря</a:t>
            </a:r>
            <a: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.</a:t>
            </a:r>
            <a:b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</a:b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75656" y="1497416"/>
            <a:ext cx="5040560" cy="602512"/>
          </a:xfrm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     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Кла</a:t>
            </a:r>
            <a:r>
              <a:rPr lang="ru-RU" sz="32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сс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ная  </a:t>
            </a:r>
            <a: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р</a:t>
            </a:r>
            <a:r>
              <a:rPr lang="ru-RU" sz="3200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а</a:t>
            </a:r>
            <a: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бота.</a:t>
            </a:r>
            <a:endParaRPr lang="ru-RU" sz="3200" i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54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5" descr="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981075"/>
            <a:ext cx="496325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42048" cy="57606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               </a:t>
            </a:r>
            <a:r>
              <a:rPr lang="ru-RU" i="1" dirty="0" smtClean="0">
                <a:solidFill>
                  <a:srgbClr val="C00000"/>
                </a:solidFill>
              </a:rPr>
              <a:t>Чистописание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5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-20181015-WA0023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908720"/>
            <a:ext cx="7239000" cy="516029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17635" y="4000500"/>
            <a:ext cx="7682757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50, 45, 40, 35, 30, 25, 20,15,10,5</a:t>
            </a:r>
          </a:p>
          <a:p>
            <a:pPr>
              <a:defRPr/>
            </a:pP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4458" y="2204864"/>
            <a:ext cx="7451533" cy="1000132"/>
          </a:xfrm>
          <a:ln>
            <a:miter lim="800000"/>
            <a:headEnd/>
            <a:tailEnd/>
          </a:ln>
          <a:extLst/>
        </p:spPr>
        <p:txBody>
          <a:bodyPr>
            <a:normAutofit fontScale="925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  <a:cs typeface="Arial" pitchFamily="34" charset="0"/>
              </a:rPr>
              <a:t>50, 45, …, …, …, …, ….,  …, …, 5</a:t>
            </a:r>
            <a:endParaRPr lang="ru-RU" sz="3600" dirty="0">
              <a:solidFill>
                <a:schemeClr val="tx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>
            <a:off x="681405" y="4500564"/>
            <a:ext cx="923192" cy="4286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2483768" y="4500564"/>
            <a:ext cx="923192" cy="4286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низ стрелка 9"/>
          <p:cNvSpPr/>
          <p:nvPr/>
        </p:nvSpPr>
        <p:spPr>
          <a:xfrm>
            <a:off x="4067944" y="4500563"/>
            <a:ext cx="989135" cy="4286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>
            <a:off x="5890846" y="4493351"/>
            <a:ext cx="791308" cy="35718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низ стрелка 13"/>
          <p:cNvSpPr/>
          <p:nvPr/>
        </p:nvSpPr>
        <p:spPr>
          <a:xfrm>
            <a:off x="7167609" y="4521233"/>
            <a:ext cx="659423" cy="2857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5"/>
          <p:cNvSpPr>
            <a:spLocks noChangeArrowheads="1"/>
          </p:cNvSpPr>
          <p:nvPr/>
        </p:nvSpPr>
        <p:spPr bwMode="auto">
          <a:xfrm>
            <a:off x="1258766" y="908050"/>
            <a:ext cx="863111" cy="863600"/>
          </a:xfrm>
          <a:prstGeom prst="ellipse">
            <a:avLst/>
          </a:prstGeom>
          <a:solidFill>
            <a:srgbClr val="3399FF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FFFF00"/>
                </a:solidFill>
              </a:rPr>
              <a:t>32</a:t>
            </a:r>
          </a:p>
        </p:txBody>
      </p:sp>
      <p:sp>
        <p:nvSpPr>
          <p:cNvPr id="23555" name="Oval 6"/>
          <p:cNvSpPr>
            <a:spLocks noChangeArrowheads="1"/>
          </p:cNvSpPr>
          <p:nvPr/>
        </p:nvSpPr>
        <p:spPr bwMode="auto">
          <a:xfrm>
            <a:off x="2785697" y="3214688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/>
              <a:t>18</a:t>
            </a:r>
          </a:p>
        </p:txBody>
      </p:sp>
      <p:sp>
        <p:nvSpPr>
          <p:cNvPr id="23556" name="Oval 7"/>
          <p:cNvSpPr>
            <a:spLocks noChangeArrowheads="1"/>
          </p:cNvSpPr>
          <p:nvPr/>
        </p:nvSpPr>
        <p:spPr bwMode="auto">
          <a:xfrm>
            <a:off x="5364774" y="333375"/>
            <a:ext cx="863111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/>
              <a:t>8</a:t>
            </a:r>
          </a:p>
        </p:txBody>
      </p:sp>
      <p:sp>
        <p:nvSpPr>
          <p:cNvPr id="23557" name="Oval 8"/>
          <p:cNvSpPr>
            <a:spLocks noChangeArrowheads="1"/>
          </p:cNvSpPr>
          <p:nvPr/>
        </p:nvSpPr>
        <p:spPr bwMode="auto">
          <a:xfrm>
            <a:off x="1356947" y="4357688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</a:t>
            </a:r>
          </a:p>
        </p:txBody>
      </p:sp>
      <p:sp>
        <p:nvSpPr>
          <p:cNvPr id="23558" name="Oval 9"/>
          <p:cNvSpPr>
            <a:spLocks noChangeArrowheads="1"/>
          </p:cNvSpPr>
          <p:nvPr/>
        </p:nvSpPr>
        <p:spPr bwMode="auto">
          <a:xfrm>
            <a:off x="3059723" y="1773238"/>
            <a:ext cx="863112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/>
              <a:t>6</a:t>
            </a:r>
          </a:p>
        </p:txBody>
      </p:sp>
      <p:sp>
        <p:nvSpPr>
          <p:cNvPr id="23559" name="Oval 11"/>
          <p:cNvSpPr>
            <a:spLocks noChangeArrowheads="1"/>
          </p:cNvSpPr>
          <p:nvPr/>
        </p:nvSpPr>
        <p:spPr bwMode="auto">
          <a:xfrm>
            <a:off x="3851031" y="549275"/>
            <a:ext cx="863112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>
                <a:solidFill>
                  <a:srgbClr val="000099"/>
                </a:solidFill>
              </a:rPr>
              <a:t> </a:t>
            </a:r>
            <a:r>
              <a:rPr lang="ru-RU" sz="4400"/>
              <a:t>24</a:t>
            </a:r>
          </a:p>
        </p:txBody>
      </p:sp>
      <p:sp>
        <p:nvSpPr>
          <p:cNvPr id="23560" name="Oval 12"/>
          <p:cNvSpPr>
            <a:spLocks noChangeArrowheads="1"/>
          </p:cNvSpPr>
          <p:nvPr/>
        </p:nvSpPr>
        <p:spPr bwMode="auto">
          <a:xfrm>
            <a:off x="323851" y="2060575"/>
            <a:ext cx="863111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/>
              <a:t>4</a:t>
            </a:r>
          </a:p>
        </p:txBody>
      </p:sp>
      <p:sp>
        <p:nvSpPr>
          <p:cNvPr id="23561" name="Oval 14"/>
          <p:cNvSpPr>
            <a:spLocks noChangeArrowheads="1"/>
          </p:cNvSpPr>
          <p:nvPr/>
        </p:nvSpPr>
        <p:spPr bwMode="auto">
          <a:xfrm>
            <a:off x="6858000" y="785814"/>
            <a:ext cx="863112" cy="865187"/>
          </a:xfrm>
          <a:prstGeom prst="ellipse">
            <a:avLst/>
          </a:prstGeom>
          <a:solidFill>
            <a:srgbClr val="3399FF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32</a:t>
            </a:r>
          </a:p>
        </p:txBody>
      </p:sp>
      <p:sp>
        <p:nvSpPr>
          <p:cNvPr id="23562" name="Oval 15"/>
          <p:cNvSpPr>
            <a:spLocks noChangeArrowheads="1"/>
          </p:cNvSpPr>
          <p:nvPr/>
        </p:nvSpPr>
        <p:spPr bwMode="auto">
          <a:xfrm>
            <a:off x="178777" y="3429000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/>
              <a:t>16</a:t>
            </a:r>
          </a:p>
        </p:txBody>
      </p:sp>
      <p:sp>
        <p:nvSpPr>
          <p:cNvPr id="23563" name="Line 19"/>
          <p:cNvSpPr>
            <a:spLocks noChangeShapeType="1"/>
          </p:cNvSpPr>
          <p:nvPr/>
        </p:nvSpPr>
        <p:spPr bwMode="auto">
          <a:xfrm flipH="1">
            <a:off x="1043354" y="1700213"/>
            <a:ext cx="288681" cy="360362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4" name="Line 20"/>
          <p:cNvSpPr>
            <a:spLocks noChangeShapeType="1"/>
          </p:cNvSpPr>
          <p:nvPr/>
        </p:nvSpPr>
        <p:spPr bwMode="auto">
          <a:xfrm flipH="1">
            <a:off x="611066" y="2924175"/>
            <a:ext cx="73269" cy="4333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5" name="Line 21"/>
          <p:cNvSpPr>
            <a:spLocks noChangeShapeType="1"/>
          </p:cNvSpPr>
          <p:nvPr/>
        </p:nvSpPr>
        <p:spPr bwMode="auto">
          <a:xfrm>
            <a:off x="1000858" y="4214814"/>
            <a:ext cx="356088" cy="4286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6" name="Line 22"/>
          <p:cNvSpPr>
            <a:spLocks noChangeShapeType="1"/>
          </p:cNvSpPr>
          <p:nvPr/>
        </p:nvSpPr>
        <p:spPr bwMode="auto">
          <a:xfrm flipV="1">
            <a:off x="2214197" y="4071938"/>
            <a:ext cx="643303" cy="500062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7" name="Line 26"/>
          <p:cNvSpPr>
            <a:spLocks noChangeShapeType="1"/>
          </p:cNvSpPr>
          <p:nvPr/>
        </p:nvSpPr>
        <p:spPr bwMode="auto">
          <a:xfrm flipV="1">
            <a:off x="3500805" y="2643189"/>
            <a:ext cx="71803" cy="64293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8" name="Line 27"/>
          <p:cNvSpPr>
            <a:spLocks noChangeShapeType="1"/>
          </p:cNvSpPr>
          <p:nvPr/>
        </p:nvSpPr>
        <p:spPr bwMode="auto">
          <a:xfrm flipV="1">
            <a:off x="3714751" y="1357314"/>
            <a:ext cx="287215" cy="35877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9" name="Line 28"/>
          <p:cNvSpPr>
            <a:spLocks noChangeShapeType="1"/>
          </p:cNvSpPr>
          <p:nvPr/>
        </p:nvSpPr>
        <p:spPr bwMode="auto">
          <a:xfrm flipV="1">
            <a:off x="4717074" y="692150"/>
            <a:ext cx="575896" cy="7143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0" name="Line 29"/>
          <p:cNvSpPr>
            <a:spLocks noChangeShapeType="1"/>
          </p:cNvSpPr>
          <p:nvPr/>
        </p:nvSpPr>
        <p:spPr bwMode="auto">
          <a:xfrm>
            <a:off x="6301155" y="692151"/>
            <a:ext cx="502627" cy="2889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1" name="Text Box 33"/>
          <p:cNvSpPr txBox="1">
            <a:spLocks noChangeArrowheads="1"/>
          </p:cNvSpPr>
          <p:nvPr/>
        </p:nvSpPr>
        <p:spPr bwMode="auto">
          <a:xfrm>
            <a:off x="1258766" y="1857376"/>
            <a:ext cx="74148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600" b="1"/>
              <a:t>: 8</a:t>
            </a:r>
          </a:p>
        </p:txBody>
      </p:sp>
      <p:sp>
        <p:nvSpPr>
          <p:cNvPr id="23572" name="Text Box 35"/>
          <p:cNvSpPr txBox="1">
            <a:spLocks noChangeArrowheads="1"/>
          </p:cNvSpPr>
          <p:nvPr/>
        </p:nvSpPr>
        <p:spPr bwMode="auto">
          <a:xfrm>
            <a:off x="929054" y="3786188"/>
            <a:ext cx="939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A50021"/>
                </a:solidFill>
              </a:rPr>
              <a:t>   </a:t>
            </a:r>
            <a:r>
              <a:rPr lang="ru-RU" sz="3600" b="1"/>
              <a:t>:8</a:t>
            </a:r>
          </a:p>
        </p:txBody>
      </p:sp>
      <p:sp>
        <p:nvSpPr>
          <p:cNvPr id="23573" name="Text Box 46"/>
          <p:cNvSpPr txBox="1">
            <a:spLocks noChangeArrowheads="1"/>
          </p:cNvSpPr>
          <p:nvPr/>
        </p:nvSpPr>
        <p:spPr bwMode="auto">
          <a:xfrm>
            <a:off x="945174" y="2924176"/>
            <a:ext cx="72536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600" b="1"/>
              <a:t>х4</a:t>
            </a:r>
          </a:p>
        </p:txBody>
      </p:sp>
      <p:sp>
        <p:nvSpPr>
          <p:cNvPr id="23574" name="Text Box 49"/>
          <p:cNvSpPr txBox="1">
            <a:spLocks noChangeArrowheads="1"/>
          </p:cNvSpPr>
          <p:nvPr/>
        </p:nvSpPr>
        <p:spPr bwMode="auto">
          <a:xfrm>
            <a:off x="2593731" y="2571750"/>
            <a:ext cx="65942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/>
              <a:t>:3</a:t>
            </a:r>
          </a:p>
        </p:txBody>
      </p:sp>
      <p:sp>
        <p:nvSpPr>
          <p:cNvPr id="23575" name="Text Box 50"/>
          <p:cNvSpPr txBox="1">
            <a:spLocks noChangeArrowheads="1"/>
          </p:cNvSpPr>
          <p:nvPr/>
        </p:nvSpPr>
        <p:spPr bwMode="auto">
          <a:xfrm>
            <a:off x="2066193" y="3571875"/>
            <a:ext cx="857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 dirty="0"/>
              <a:t>х9</a:t>
            </a:r>
          </a:p>
        </p:txBody>
      </p:sp>
      <p:sp>
        <p:nvSpPr>
          <p:cNvPr id="23576" name="Text Box 52"/>
          <p:cNvSpPr txBox="1">
            <a:spLocks noChangeArrowheads="1"/>
          </p:cNvSpPr>
          <p:nvPr/>
        </p:nvSpPr>
        <p:spPr bwMode="auto">
          <a:xfrm>
            <a:off x="4703884" y="0"/>
            <a:ext cx="7322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 dirty="0"/>
              <a:t>:3</a:t>
            </a:r>
          </a:p>
        </p:txBody>
      </p:sp>
      <p:sp>
        <p:nvSpPr>
          <p:cNvPr id="23577" name="Text Box 53"/>
          <p:cNvSpPr txBox="1">
            <a:spLocks noChangeArrowheads="1"/>
          </p:cNvSpPr>
          <p:nvPr/>
        </p:nvSpPr>
        <p:spPr bwMode="auto">
          <a:xfrm>
            <a:off x="6352443" y="142875"/>
            <a:ext cx="85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/>
              <a:t>х4</a:t>
            </a:r>
          </a:p>
        </p:txBody>
      </p:sp>
      <p:sp>
        <p:nvSpPr>
          <p:cNvPr id="23578" name="Text Box 55"/>
          <p:cNvSpPr txBox="1">
            <a:spLocks noChangeArrowheads="1"/>
          </p:cNvSpPr>
          <p:nvPr/>
        </p:nvSpPr>
        <p:spPr bwMode="auto">
          <a:xfrm>
            <a:off x="3121269" y="1071563"/>
            <a:ext cx="79130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600" b="1"/>
              <a:t>х4</a:t>
            </a:r>
          </a:p>
        </p:txBody>
      </p:sp>
      <p:sp>
        <p:nvSpPr>
          <p:cNvPr id="23579" name="Text Box 56"/>
          <p:cNvSpPr txBox="1">
            <a:spLocks noChangeArrowheads="1"/>
          </p:cNvSpPr>
          <p:nvPr/>
        </p:nvSpPr>
        <p:spPr bwMode="auto">
          <a:xfrm>
            <a:off x="6731977" y="4365625"/>
            <a:ext cx="2984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50233" name="Oval 57"/>
          <p:cNvSpPr>
            <a:spLocks noChangeArrowheads="1"/>
          </p:cNvSpPr>
          <p:nvPr/>
        </p:nvSpPr>
        <p:spPr bwMode="auto">
          <a:xfrm>
            <a:off x="2791559" y="3214688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34" name="Oval 58"/>
          <p:cNvSpPr>
            <a:spLocks noChangeArrowheads="1"/>
          </p:cNvSpPr>
          <p:nvPr/>
        </p:nvSpPr>
        <p:spPr bwMode="auto">
          <a:xfrm>
            <a:off x="3846636" y="500063"/>
            <a:ext cx="863111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37" name="Oval 61"/>
          <p:cNvSpPr>
            <a:spLocks noChangeArrowheads="1"/>
          </p:cNvSpPr>
          <p:nvPr/>
        </p:nvSpPr>
        <p:spPr bwMode="auto">
          <a:xfrm>
            <a:off x="153866" y="3429000"/>
            <a:ext cx="857250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38" name="Oval 62"/>
          <p:cNvSpPr>
            <a:spLocks noChangeArrowheads="1"/>
          </p:cNvSpPr>
          <p:nvPr/>
        </p:nvSpPr>
        <p:spPr bwMode="auto">
          <a:xfrm>
            <a:off x="285751" y="2071689"/>
            <a:ext cx="923192" cy="928687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39" name="Oval 63"/>
          <p:cNvSpPr>
            <a:spLocks noChangeArrowheads="1"/>
          </p:cNvSpPr>
          <p:nvPr/>
        </p:nvSpPr>
        <p:spPr bwMode="auto">
          <a:xfrm>
            <a:off x="3055328" y="1785938"/>
            <a:ext cx="863111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41" name="Oval 65"/>
          <p:cNvSpPr>
            <a:spLocks noChangeArrowheads="1"/>
          </p:cNvSpPr>
          <p:nvPr/>
        </p:nvSpPr>
        <p:spPr bwMode="auto">
          <a:xfrm>
            <a:off x="5363308" y="357188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  <p:sp>
        <p:nvSpPr>
          <p:cNvPr id="50245" name="Oval 69"/>
          <p:cNvSpPr>
            <a:spLocks noChangeArrowheads="1"/>
          </p:cNvSpPr>
          <p:nvPr/>
        </p:nvSpPr>
        <p:spPr bwMode="auto">
          <a:xfrm>
            <a:off x="1340828" y="4357688"/>
            <a:ext cx="864577" cy="8636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9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0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0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0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0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0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0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0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0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0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0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0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0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0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0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33" grpId="0" animBg="1"/>
      <p:bldP spid="50234" grpId="0" animBg="1"/>
      <p:bldP spid="50237" grpId="0" animBg="1"/>
      <p:bldP spid="50238" grpId="0" animBg="1"/>
      <p:bldP spid="50239" grpId="0" animBg="1"/>
      <p:bldP spid="50241" grpId="0" animBg="1"/>
      <p:bldP spid="5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1"/>
            <a:ext cx="7239000" cy="50405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</a:rPr>
              <a:t>Задачи 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52046" y="692151"/>
            <a:ext cx="7709389" cy="5764213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У бабушки в хозяйстве 5 кур и 7 гусей. Сколько всего птиц у бабушки?</a:t>
            </a:r>
          </a:p>
          <a:p>
            <a:pPr marL="266700" indent="-266700">
              <a:defRPr/>
            </a:pPr>
            <a:r>
              <a:rPr lang="ru-RU" dirty="0" smtClean="0">
                <a:solidFill>
                  <a:srgbClr val="002060"/>
                </a:solidFill>
              </a:rPr>
              <a:t>У пёстрой курочки 3 цыплёнка, а у белой 9. Во сколько раз у пёстрой курочки цыплят меньше?</a:t>
            </a:r>
          </a:p>
          <a:p>
            <a:pPr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Бабушка принесла 9 яиц, 3 яйца она вбила в тесто, а остальные сварила. Сколько яиц сварила бабушка?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У бабушки в сарае 4 куриных гнезда. В каждом гнезде по 3 яйца. Сколько всего яиц в гнёздах?</a:t>
            </a:r>
          </a:p>
          <a:p>
            <a:pPr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У бабушки в хозяйстве 5 кур и 7 гусей. На сколько у бабушки гусей больше, чем кур?</a:t>
            </a:r>
          </a:p>
        </p:txBody>
      </p:sp>
    </p:spTree>
    <p:extLst>
      <p:ext uri="{BB962C8B-B14F-4D97-AF65-F5344CB8AC3E}">
        <p14:creationId xmlns:p14="http://schemas.microsoft.com/office/powerpoint/2010/main" val="361627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6752511" cy="4802876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35- 15=20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21:  у =3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х - 6 </a:t>
            </a:r>
            <a:r>
              <a:rPr lang="en-US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&gt;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94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410</TotalTime>
  <Words>660</Words>
  <Application>Microsoft Office PowerPoint</Application>
  <PresentationFormat>Экран (4:3)</PresentationFormat>
  <Paragraphs>183</Paragraphs>
  <Slides>24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Урок математики в 3 классе</vt:lpstr>
      <vt:lpstr>Презентация PowerPoint</vt:lpstr>
      <vt:lpstr>                           16 ноября. </vt:lpstr>
      <vt:lpstr>               Чистописание</vt:lpstr>
      <vt:lpstr>Презентация PowerPoint</vt:lpstr>
      <vt:lpstr>Презентация PowerPoint</vt:lpstr>
      <vt:lpstr>Презентация PowerPoint</vt:lpstr>
      <vt:lpstr>Задачи </vt:lpstr>
      <vt:lpstr>Презентация PowerPoint</vt:lpstr>
      <vt:lpstr>   УравнениЕ </vt:lpstr>
      <vt:lpstr>            Геометрия</vt:lpstr>
      <vt:lpstr>Презентация PowerPoint</vt:lpstr>
      <vt:lpstr>Презентация PowerPoint</vt:lpstr>
      <vt:lpstr>          Составляем таблицу              (работа по учебнику)</vt:lpstr>
      <vt:lpstr>Презентация PowerPoint</vt:lpstr>
      <vt:lpstr>Составляем таблицу (работа в группах)</vt:lpstr>
      <vt:lpstr>Презентация PowerPoint</vt:lpstr>
      <vt:lpstr>         Таблица умножения на 6 </vt:lpstr>
      <vt:lpstr>     Вычисли и запомни !</vt:lpstr>
      <vt:lpstr>Задача №6</vt:lpstr>
      <vt:lpstr>Презентация PowerPoint</vt:lpstr>
      <vt:lpstr>Презентация PowerPoint</vt:lpstr>
      <vt:lpstr>Презентация PowerPoint</vt:lpstr>
      <vt:lpstr>Урок   окончен…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37</cp:revision>
  <dcterms:created xsi:type="dcterms:W3CDTF">2018-10-16T16:04:55Z</dcterms:created>
  <dcterms:modified xsi:type="dcterms:W3CDTF">2019-12-13T16:41:30Z</dcterms:modified>
</cp:coreProperties>
</file>